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Prata"/>
      <p:regular r:id="rId17"/>
    </p:embeddedFont>
    <p:embeddedFont>
      <p:font typeface="Prata"/>
      <p:regular r:id="rId18"/>
    </p:embeddedFont>
    <p:embeddedFont>
      <p:font typeface="Raleway"/>
      <p:regular r:id="rId19"/>
    </p:embeddedFont>
    <p:embeddedFont>
      <p:font typeface="Raleway"/>
      <p:regular r:id="rId20"/>
    </p:embeddedFont>
    <p:embeddedFont>
      <p:font typeface="Raleway"/>
      <p:regular r:id="rId21"/>
    </p:embeddedFont>
    <p:embeddedFont>
      <p:font typeface="Raleway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E883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6952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Xoloitzcuintli: Mexický naháč – Pes s tisíciletou historií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40733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Objevte fascinující svět nejstaršího psího plemene na světě, které spojuje mystickou minulost s moderní přítomností. Xoloitzcuintli není jen pes – je to živoucí dědictví mexické kultury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7926" y="376714"/>
            <a:ext cx="4140994" cy="428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Starověký poklad Mexika</a:t>
            </a:r>
            <a:endParaRPr lang="en-US" sz="2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926" y="1078825"/>
            <a:ext cx="6681668" cy="66816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7926" y="7897416"/>
            <a:ext cx="1742599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Archeologické nálezy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7926" y="8193524"/>
            <a:ext cx="6681668" cy="4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Sošky nahých psů byly nalezeny v hrobech Mayů, Aztéků a Tolteků, kde byli považováni za posvátné průvodce duší do podsvětí.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806" y="1078825"/>
            <a:ext cx="6681668" cy="66816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00806" y="7897416"/>
            <a:ext cx="2098238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Více než 3000 let historie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7400806" y="8193524"/>
            <a:ext cx="6681668" cy="4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Xoloitzcuintli je jedním z nejstarších psích plemen na světě. Jeho původ sahá až do období před příchodem Kolumba do Ameriky.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47926" y="8785979"/>
            <a:ext cx="13534549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Tyto psy nebyly pouze domácími mazlíčky, ale duchovními průvodci, kteří měli chránit své lidské společníky i po smrti. Jejich přítomnost v hrobech svědčí o jejich významném místě v starověkých civilizacích.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1053"/>
            <a:ext cx="65376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Jméno s božským původem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171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Aztécký bůh </a:t>
            </a:r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Xolotl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425660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Název plemene pochází z aztéckého boha Xolotla, bratra boha Quetzalcoatla. Xolotl byl patronem blesku a smrti, strážcem slunce během jeho noční cesty podsvětím.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259098"/>
            <a:ext cx="28454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Význam slova "itzcuintli"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767614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Druhá část názvu "itzcuintli" jednoduše znamená "pes" v aztéčtině. Dohromady tedy Xoloitzcuintli znamená "Xolotlův pes".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581287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 mexické mytologii byl Xolo ochráncem a průvodcem duší na nebezpečné cestě do posmrtného života, kde je čekalo setkání s bohy.</a:t>
            </a:r>
            <a:endParaRPr lang="en-US" sz="15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7543" y="1942028"/>
            <a:ext cx="4926568" cy="52631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41421"/>
            <a:ext cx="716172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Dvě podoby jednoho plemene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858333"/>
            <a:ext cx="6422231" cy="2989064"/>
          </a:xfrm>
          <a:prstGeom prst="roundRect">
            <a:avLst>
              <a:gd name="adj" fmla="val 996"/>
            </a:avLst>
          </a:prstGeom>
          <a:solidFill>
            <a:srgbClr val="F4E883"/>
          </a:solidFill>
          <a:ln/>
        </p:spPr>
      </p:sp>
      <p:sp>
        <p:nvSpPr>
          <p:cNvPr id="4" name="Text 2"/>
          <p:cNvSpPr/>
          <p:nvPr/>
        </p:nvSpPr>
        <p:spPr>
          <a:xfrm>
            <a:off x="992148" y="30566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Nahá varianta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2148" y="3485912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Nejznámější forma s hladkou, teplou kůží bez srsti. Může mít občasné chomáčky chlupů na hlavě, ocasu a tlapkách, což je geneticky normální.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2148" y="4557593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Hladká, jemná kůže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2148" y="4944547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Teplá na dotek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2148" y="5331500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Minimální údržba srsti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14379" y="2858333"/>
            <a:ext cx="6422231" cy="2989064"/>
          </a:xfrm>
          <a:prstGeom prst="roundRect">
            <a:avLst>
              <a:gd name="adj" fmla="val 996"/>
            </a:avLst>
          </a:prstGeom>
          <a:solidFill>
            <a:srgbClr val="F4E883"/>
          </a:solidFill>
          <a:ln/>
        </p:spPr>
      </p:sp>
      <p:sp>
        <p:nvSpPr>
          <p:cNvPr id="10" name="Text 8"/>
          <p:cNvSpPr/>
          <p:nvPr/>
        </p:nvSpPr>
        <p:spPr>
          <a:xfrm>
            <a:off x="7612737" y="30566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Chlupatá varianta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612737" y="3485912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Méně známá forma s krátkou, hladkou srstí pokrývající celé tělo. Tato varianta se může narodit ve stejném vrhu jako nahá.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612737" y="4240054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Krátká, hustá srst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612737" y="4627007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Stejný temperament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612737" y="5013960"/>
            <a:ext cx="60255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Standardní péče o srst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607064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Zajímavé je, že obě variety mohou pocházet ze stejných rodičů a mají identické charakterové vlastnosti. Geneticky je nahá varianta dominantní.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51303"/>
            <a:ext cx="715387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Tři velikosti pro různé potřeby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91446" y="3662005"/>
            <a:ext cx="3917513" cy="198358"/>
          </a:xfrm>
          <a:prstGeom prst="roundRect">
            <a:avLst>
              <a:gd name="adj" fmla="val 15009"/>
            </a:avLst>
          </a:prstGeom>
          <a:solidFill>
            <a:srgbClr val="3A3B3C"/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3463528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3A3B3C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2618" y="3575209"/>
            <a:ext cx="297656" cy="37207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42571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Malý (25-36 cm)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4686419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Nejmenší varianta, ideální pro byty a starší osoby. Váha 4-8 kg. Perfektní společník do klína s velkým srdcem.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505093" y="3364349"/>
            <a:ext cx="3917633" cy="198358"/>
          </a:xfrm>
          <a:prstGeom prst="roundRect">
            <a:avLst>
              <a:gd name="adj" fmla="val 15009"/>
            </a:avLst>
          </a:prstGeom>
          <a:solidFill>
            <a:srgbClr val="3A3B3C"/>
          </a:solidFill>
          <a:ln/>
        </p:spPr>
      </p:sp>
      <p:sp>
        <p:nvSpPr>
          <p:cNvPr id="9" name="Shape 6"/>
          <p:cNvSpPr/>
          <p:nvPr/>
        </p:nvSpPr>
        <p:spPr>
          <a:xfrm>
            <a:off x="5207437" y="316587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3A3B3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265" y="3277553"/>
            <a:ext cx="297656" cy="37207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05795" y="395954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Mini (36-46 cm)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05795" y="4388763"/>
            <a:ext cx="38186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Střední velikost, nejoblíbenější varianta. Váha 7-14 kg. Skvěle se hodí pro rodiny s dětmi i jednotlivce.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918859" y="3066693"/>
            <a:ext cx="3917513" cy="198358"/>
          </a:xfrm>
          <a:prstGeom prst="roundRect">
            <a:avLst>
              <a:gd name="adj" fmla="val 15009"/>
            </a:avLst>
          </a:prstGeom>
          <a:solidFill>
            <a:srgbClr val="3A3B3C"/>
          </a:solidFill>
          <a:ln/>
        </p:spPr>
      </p:sp>
      <p:sp>
        <p:nvSpPr>
          <p:cNvPr id="14" name="Shape 10"/>
          <p:cNvSpPr/>
          <p:nvPr/>
        </p:nvSpPr>
        <p:spPr>
          <a:xfrm>
            <a:off x="9621203" y="2868216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3A3B3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031" y="2979896"/>
            <a:ext cx="297656" cy="37207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19561" y="36618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Standard (46-58 cm)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19561" y="4091107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Největší varianta s imposantní postavou. Váha 11-25 kg. Výborný hlídač s elegantním vzhledem a důstojným chováním.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793790" y="606063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Všechny velikosti mají štíhlou, svalnatou postavu s elegantním, ale pevným rámcem. Poměr výšky k délce je téměř čtvercový.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05833"/>
            <a:ext cx="56371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Temperament a povaha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922746"/>
            <a:ext cx="595313" cy="5953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7660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Věrnost a oddanost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4195286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Xolo si silně váže na svou rodinu a vytváří hluboké emocionální pouto. Je známý svou neochvějnou loajalitou a potřebou být blízko svým lidem.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986" y="2922746"/>
            <a:ext cx="595313" cy="5953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37660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Přirozený strážce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4195286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Díky své ostražitosti a plachosti vůči cizím je výborným hlídačem. Upozorní na návštěvu, ale není nepřiměřeně agresivní nebo štěkavý.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302" y="2922746"/>
            <a:ext cx="595313" cy="5953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37660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Klidná povaha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4195286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Xolo je přirozeně klidný a vyrovnaný pes. Není hyperaktivní ani destruktivní, dobře se přizpůsobí rytmu života své rodiny.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568868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Toto plemeno vyžaduje časnou socializaci, aby překonalo svou přirozenou rezervovanost. S důvěryhodnými lidmi je však láskyplný a hravý společník.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324" y="472440"/>
            <a:ext cx="4283512" cy="535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Péče o plemeno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85324" y="1436132"/>
            <a:ext cx="2141696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Péče o nahé Xolo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685324" y="1896547"/>
            <a:ext cx="385524" cy="385524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5" name="Text 3"/>
          <p:cNvSpPr/>
          <p:nvPr/>
        </p:nvSpPr>
        <p:spPr>
          <a:xfrm>
            <a:off x="749618" y="1928693"/>
            <a:ext cx="25693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42179" y="1955363"/>
            <a:ext cx="2141696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Ochrana kůže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242179" y="2394347"/>
            <a:ext cx="5864066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Pravidelné čištění jemným mydlem a aplikace opalovacího krému nebo zvlhčujícího mléka podle potřeby.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5324" y="3285173"/>
            <a:ext cx="385524" cy="385524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9" name="Text 7"/>
          <p:cNvSpPr/>
          <p:nvPr/>
        </p:nvSpPr>
        <p:spPr>
          <a:xfrm>
            <a:off x="749618" y="3317319"/>
            <a:ext cx="25693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42179" y="3343989"/>
            <a:ext cx="3579138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Ochrana před povětrnostními vlivy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242179" y="3782973"/>
            <a:ext cx="5864066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 létě ochrana před sluncem, v zimě teplé oblečení při venčení.</a:t>
            </a:r>
            <a:endParaRPr lang="en-US" sz="13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1775" y="1457563"/>
            <a:ext cx="3519368" cy="469130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531775" y="6341626"/>
            <a:ext cx="2141696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Obecné potřeby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531775" y="6780609"/>
            <a:ext cx="6420922" cy="8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Xolo potřebuje pravidelný, ale ne extrémní pohyb. Denní procházka a příležitostná hra plně uspokojí jeho potřeby. Dobře se přizpůsobí i životu v bytě, pokud má dostatek pozornosti.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5453" y="1589484"/>
            <a:ext cx="547937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Xolo v moderní kultuře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782026"/>
            <a:ext cx="13042821" cy="22860"/>
          </a:xfrm>
          <a:prstGeom prst="roundRect">
            <a:avLst>
              <a:gd name="adj" fmla="val 130232"/>
            </a:avLst>
          </a:prstGeom>
          <a:solidFill>
            <a:srgbClr val="535455"/>
          </a:solidFill>
          <a:ln/>
        </p:spPr>
      </p:sp>
      <p:sp>
        <p:nvSpPr>
          <p:cNvPr id="4" name="Shape 2"/>
          <p:cNvSpPr/>
          <p:nvPr/>
        </p:nvSpPr>
        <p:spPr>
          <a:xfrm>
            <a:off x="3316486" y="4186714"/>
            <a:ext cx="22860" cy="595313"/>
          </a:xfrm>
          <a:prstGeom prst="roundRect">
            <a:avLst>
              <a:gd name="adj" fmla="val 130232"/>
            </a:avLst>
          </a:prstGeom>
          <a:solidFill>
            <a:srgbClr val="535455"/>
          </a:solidFill>
          <a:ln/>
        </p:spPr>
      </p:sp>
      <p:sp>
        <p:nvSpPr>
          <p:cNvPr id="5" name="Shape 3"/>
          <p:cNvSpPr/>
          <p:nvPr/>
        </p:nvSpPr>
        <p:spPr>
          <a:xfrm>
            <a:off x="3104674" y="455878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6" name="Text 4"/>
          <p:cNvSpPr/>
          <p:nvPr/>
        </p:nvSpPr>
        <p:spPr>
          <a:xfrm>
            <a:off x="3179088" y="459599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941433" y="2606397"/>
            <a:ext cx="27729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Téměř vyhynutí (1950s)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3035618"/>
            <a:ext cx="467153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Plemeno bylo na pokraji vyhynutí kvůli modernizaci a ztrátě zájmu o tradiční mexická plemena.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974556" y="4782026"/>
            <a:ext cx="22860" cy="595313"/>
          </a:xfrm>
          <a:prstGeom prst="roundRect">
            <a:avLst>
              <a:gd name="adj" fmla="val 130232"/>
            </a:avLst>
          </a:prstGeom>
          <a:solidFill>
            <a:srgbClr val="535455"/>
          </a:solidFill>
          <a:ln/>
        </p:spPr>
      </p:sp>
      <p:sp>
        <p:nvSpPr>
          <p:cNvPr id="10" name="Shape 8"/>
          <p:cNvSpPr/>
          <p:nvPr/>
        </p:nvSpPr>
        <p:spPr>
          <a:xfrm>
            <a:off x="5762744" y="455878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1" name="Text 9"/>
          <p:cNvSpPr/>
          <p:nvPr/>
        </p:nvSpPr>
        <p:spPr>
          <a:xfrm>
            <a:off x="5837158" y="459599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327208" y="5575816"/>
            <a:ext cx="33176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Záchranné úsilí (1960s-80s)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650218" y="6005036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Mexičtí kynologové a nadšenci začali systematické úsilí o záchranu a obnovu plemene.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632746" y="4186714"/>
            <a:ext cx="22860" cy="595313"/>
          </a:xfrm>
          <a:prstGeom prst="roundRect">
            <a:avLst>
              <a:gd name="adj" fmla="val 130232"/>
            </a:avLst>
          </a:prstGeom>
          <a:solidFill>
            <a:srgbClr val="535455"/>
          </a:solidFill>
          <a:ln/>
        </p:spPr>
      </p:sp>
      <p:sp>
        <p:nvSpPr>
          <p:cNvPr id="15" name="Shape 13"/>
          <p:cNvSpPr/>
          <p:nvPr/>
        </p:nvSpPr>
        <p:spPr>
          <a:xfrm>
            <a:off x="8420933" y="455878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6" name="Text 14"/>
          <p:cNvSpPr/>
          <p:nvPr/>
        </p:nvSpPr>
        <p:spPr>
          <a:xfrm>
            <a:off x="8495348" y="459599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7104817" y="2606397"/>
            <a:ext cx="30788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Disney Pixar "Coco" (2017)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308408" y="3035618"/>
            <a:ext cx="467165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Film představil Xolo celosvětovému publiku prostřednictvím postavy Dante, což výrazně zvýšilo zájem o plemeno.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1290935" y="4782026"/>
            <a:ext cx="22860" cy="595313"/>
          </a:xfrm>
          <a:prstGeom prst="roundRect">
            <a:avLst>
              <a:gd name="adj" fmla="val 130232"/>
            </a:avLst>
          </a:prstGeom>
          <a:solidFill>
            <a:srgbClr val="535455"/>
          </a:solidFill>
          <a:ln/>
        </p:spPr>
      </p:sp>
      <p:sp>
        <p:nvSpPr>
          <p:cNvPr id="20" name="Shape 18"/>
          <p:cNvSpPr/>
          <p:nvPr/>
        </p:nvSpPr>
        <p:spPr>
          <a:xfrm>
            <a:off x="11079123" y="455878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21" name="Text 19"/>
          <p:cNvSpPr/>
          <p:nvPr/>
        </p:nvSpPr>
        <p:spPr>
          <a:xfrm>
            <a:off x="11153537" y="459599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9870281" y="5575816"/>
            <a:ext cx="28642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Symbol mexické hrdosti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966597" y="6005036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Dnes je Xolo oficiálním symbolem mexické kultury a národního dědictví, uznávaný po celém světě.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07845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Fascinující fakta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923937"/>
            <a:ext cx="41821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14-17</a:t>
            </a:r>
            <a:endParaRPr lang="en-US" sz="5150" dirty="0"/>
          </a:p>
        </p:txBody>
      </p:sp>
      <p:sp>
        <p:nvSpPr>
          <p:cNvPr id="4" name="Text 2"/>
          <p:cNvSpPr/>
          <p:nvPr/>
        </p:nvSpPr>
        <p:spPr>
          <a:xfrm>
            <a:off x="1522452" y="3826907"/>
            <a:ext cx="27248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Let průměrného života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256127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Výjimečně dlouhá životnost pro psí plemeno, díky robustnímu zdraví a minimálním genetickým problémům.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5223986" y="2923937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40°C</a:t>
            </a:r>
            <a:endParaRPr lang="en-US" sz="5150" dirty="0"/>
          </a:p>
        </p:txBody>
      </p:sp>
      <p:sp>
        <p:nvSpPr>
          <p:cNvPr id="7" name="Text 5"/>
          <p:cNvSpPr/>
          <p:nvPr/>
        </p:nvSpPr>
        <p:spPr>
          <a:xfrm>
            <a:off x="6074688" y="38269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Teplota těla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223986" y="4256127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Nahé Xolo mají vyšší tělesnou teplotu než chlupatí psi, což z nich činí přirozené "živé ohřívače".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654302" y="2923937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3000+</a:t>
            </a:r>
            <a:endParaRPr lang="en-US" sz="5150" dirty="0"/>
          </a:p>
        </p:txBody>
      </p:sp>
      <p:sp>
        <p:nvSpPr>
          <p:cNvPr id="10" name="Text 8"/>
          <p:cNvSpPr/>
          <p:nvPr/>
        </p:nvSpPr>
        <p:spPr>
          <a:xfrm>
            <a:off x="10505003" y="38269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Let historie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654302" y="4256127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Jedno z nejstarších psích plemen, které se téměř nezměnilo od dob starověkých civilizací.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5531137"/>
            <a:ext cx="13042821" cy="32385"/>
          </a:xfrm>
          <a:prstGeom prst="rect">
            <a:avLst/>
          </a:prstGeom>
          <a:solidFill>
            <a:srgbClr val="CFCBBF">
              <a:alpha val="5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578667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EE27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Hypoalergenní vlastnosti: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Ačkoli je Xolo považován za hypoalergenní plemeno kvůli absenci srsti, stále může produkovat alergeny v podobě slin a odumřelých buněk kůže. Pro většinu alergických osob je však vhodnější než chlupatá plemena.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53389" y="991672"/>
            <a:ext cx="9923621" cy="1240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9750"/>
              </a:lnSpc>
              <a:buNone/>
            </a:pPr>
            <a:r>
              <a:rPr lang="en-US" sz="78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Xoloitzcuintli</a:t>
            </a:r>
            <a:endParaRPr lang="en-US" sz="7800" dirty="0"/>
          </a:p>
        </p:txBody>
      </p:sp>
      <p:sp>
        <p:nvSpPr>
          <p:cNvPr id="3" name="Text 1"/>
          <p:cNvSpPr/>
          <p:nvPr/>
        </p:nvSpPr>
        <p:spPr>
          <a:xfrm>
            <a:off x="2161818" y="2529721"/>
            <a:ext cx="10306645" cy="855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700"/>
              </a:lnSpc>
              <a:buNone/>
            </a:pPr>
            <a:r>
              <a:rPr lang="en-US" sz="53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Spojení minulosti a přítomnosti</a:t>
            </a:r>
            <a:endParaRPr lang="en-US" sz="5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906441"/>
            <a:ext cx="4926568" cy="28154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2086" y="3881557"/>
            <a:ext cx="43143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Mystický průvodce moderního světa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212086" y="439007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Tento jedinečný pes spojuje starověké tradice s moderním životem jako živoucí most mezi minulostí a přítomností. Jeho historie nás učí vážit si kořenů, zatímco jeho oddaná povaha ukazuje pravý význam věrnosti.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509742" y="5565934"/>
            <a:ext cx="733436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"Xolo není jen pes – je to strážce mexického dědictví, přítel, který nás spojuje s tisíciletou moudrostí našich předků."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212086" y="5565934"/>
            <a:ext cx="22860" cy="635079"/>
          </a:xfrm>
          <a:prstGeom prst="rect">
            <a:avLst/>
          </a:prstGeom>
          <a:solidFill>
            <a:srgbClr val="EEE27D"/>
          </a:solidFill>
          <a:ln/>
        </p:spPr>
      </p:sp>
      <p:sp>
        <p:nvSpPr>
          <p:cNvPr id="9" name="Text 6"/>
          <p:cNvSpPr/>
          <p:nvPr/>
        </p:nvSpPr>
        <p:spPr>
          <a:xfrm>
            <a:off x="6212086" y="6424255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Přijměte Xola jako věrného společníka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 objevte kouzlo plemene, které překonalo tisíciletí a zůstává symbolem loajality, mystiky a mexické hrdosti.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2025-08-27T07:39:26Z</dcterms:created>
  <dcterms:modified xsi:type="dcterms:W3CDTF">2025-08-27T07:39:26Z</dcterms:modified>
</cp:coreProperties>
</file>